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0"/>
  </p:notesMasterIdLst>
  <p:handoutMasterIdLst>
    <p:handoutMasterId r:id="rId31"/>
  </p:handoutMasterIdLst>
  <p:sldIdLst>
    <p:sldId id="256" r:id="rId6"/>
    <p:sldId id="269" r:id="rId7"/>
    <p:sldId id="276" r:id="rId8"/>
    <p:sldId id="278" r:id="rId9"/>
    <p:sldId id="287" r:id="rId10"/>
    <p:sldId id="279" r:id="rId11"/>
    <p:sldId id="271" r:id="rId12"/>
    <p:sldId id="288" r:id="rId13"/>
    <p:sldId id="289" r:id="rId14"/>
    <p:sldId id="290" r:id="rId15"/>
    <p:sldId id="274" r:id="rId16"/>
    <p:sldId id="270" r:id="rId17"/>
    <p:sldId id="272" r:id="rId18"/>
    <p:sldId id="275" r:id="rId19"/>
    <p:sldId id="268" r:id="rId20"/>
    <p:sldId id="291" r:id="rId21"/>
    <p:sldId id="280" r:id="rId22"/>
    <p:sldId id="281" r:id="rId23"/>
    <p:sldId id="282" r:id="rId24"/>
    <p:sldId id="284" r:id="rId25"/>
    <p:sldId id="285" r:id="rId26"/>
    <p:sldId id="286" r:id="rId27"/>
    <p:sldId id="267" r:id="rId28"/>
    <p:sldId id="277" r:id="rId29"/>
  </p:sldIdLst>
  <p:sldSz cx="12192000" cy="6858000"/>
  <p:notesSz cx="7010400" cy="92964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7"/>
    <p:restoredTop sz="87642"/>
  </p:normalViewPr>
  <p:slideViewPr>
    <p:cSldViewPr snapToGrid="0" snapToObjects="1">
      <p:cViewPr>
        <p:scale>
          <a:sx n="91" d="100"/>
          <a:sy n="91" d="100"/>
        </p:scale>
        <p:origin x="76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9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5AUpN5kfiLc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1F2A-5053-E345-B591-4F854C6C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AOI for Part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D2DDF-36C4-154C-9141-74AE331929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Many parts have high-contrast markings on top</a:t>
            </a:r>
          </a:p>
          <a:p>
            <a:r>
              <a:rPr lang="en-US" dirty="0"/>
              <a:t>They show up on camera.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B1AE5-C3C6-6C41-88F2-016EE0E5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66" y="689316"/>
            <a:ext cx="5636433" cy="2638083"/>
          </a:xfrm>
          <a:prstGeom prst="rect">
            <a:avLst/>
          </a:prstGeom>
        </p:spPr>
      </p:pic>
      <p:pic>
        <p:nvPicPr>
          <p:cNvPr id="5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EB70CE44-AB3E-A04C-AFDF-350D367B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0" y="3786981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0 uF 35V Through Hole Electrolytic Capacitor">
            <a:extLst>
              <a:ext uri="{FF2B5EF4-FFF2-40B4-BE49-F238E27FC236}">
                <a16:creationId xmlns:a16="http://schemas.microsoft.com/office/drawing/2014/main" id="{371F41FC-6343-C645-885A-B35B4BCF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33273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8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MOI for 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35047" y="1256535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62447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67043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4157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C4630-2DE0-2048-A2F7-70FCA9068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Details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59F64-F2B3-0B40-AFDA-009B172FD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of each part (there are packets of some of them)</a:t>
            </a:r>
          </a:p>
          <a:p>
            <a:pPr lvl="1"/>
            <a:r>
              <a:rPr lang="en-US" dirty="0"/>
              <a:t>They are laid out on the table.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4039802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 – place it carefully and leave it alone.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2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7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12721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Through-hole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through-hole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through-hole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75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Due date</a:t>
            </a:r>
          </a:p>
          <a:p>
            <a:pPr lvl="1"/>
            <a:r>
              <a:rPr lang="en-US" dirty="0"/>
              <a:t>End of lab, 1 week after you start.</a:t>
            </a:r>
          </a:p>
        </p:txBody>
      </p:sp>
    </p:spTree>
    <p:extLst>
      <p:ext uri="{BB962C8B-B14F-4D97-AF65-F5344CB8AC3E}">
        <p14:creationId xmlns:p14="http://schemas.microsoft.com/office/powerpoint/2010/main" val="3282840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101379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2982469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7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9542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10" y="1168899"/>
            <a:ext cx="9425562" cy="500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4453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041-9246-C142-A211-41CD2CA9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Squeegee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28E62-6628-CF41-B25C-19F687AC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Paste is applied with a solder paste printer</a:t>
            </a:r>
          </a:p>
          <a:p>
            <a:r>
              <a:rPr lang="en-US" dirty="0"/>
              <a:t>Automatic Optical Inspection (AOI) checks application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5B6D2E0-9CC6-BA4D-8E42-06463E7A157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96550"/>
            <a:ext cx="5334000" cy="28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Squeegee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3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Manual Optical Inspection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8434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SMD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and Place machines place parts</a:t>
            </a:r>
          </a:p>
          <a:p>
            <a:r>
              <a:rPr lang="en-US" dirty="0"/>
              <a:t>1000s of parts per minute</a:t>
            </a:r>
          </a:p>
          <a:p>
            <a:r>
              <a:rPr lang="en-US" dirty="0"/>
              <a:t>Parts feed from spools (e.g., 5000 resistors)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73B1-B2A0-6442-B9A0-0DB306C4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0553" y="12599769"/>
            <a:ext cx="61595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0962-C887-9941-8C67-A6723E7B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357" y="11979423"/>
            <a:ext cx="90932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18397" y="7897177"/>
            <a:ext cx="7747000" cy="6108700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4EBD1CD3-AAA8-C145-9642-4DC5C869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74" y="11160284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0 uF 35V Through Hole Electrolytic Capacitor">
            <a:extLst>
              <a:ext uri="{FF2B5EF4-FFF2-40B4-BE49-F238E27FC236}">
                <a16:creationId xmlns:a16="http://schemas.microsoft.com/office/drawing/2014/main" id="{9FB6CC0E-A97C-794F-A99D-8A01476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6" y="932951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eader Cheaters - News - SparkFun Electronics">
            <a:extLst>
              <a:ext uri="{FF2B5EF4-FFF2-40B4-BE49-F238E27FC236}">
                <a16:creationId xmlns:a16="http://schemas.microsoft.com/office/drawing/2014/main" id="{790FAA72-9CDF-1D44-A41C-6D36A70A8389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86" y="1524000"/>
            <a:ext cx="44972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6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High Precision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Fine-pitch parts (CPUs, MCUs, IMUs, etc.) very precise alignment</a:t>
            </a:r>
          </a:p>
          <a:p>
            <a:r>
              <a:rPr lang="en-US" dirty="0"/>
              <a:t>PnP machines optically align parts</a:t>
            </a:r>
          </a:p>
          <a:p>
            <a:r>
              <a:rPr lang="en-US" dirty="0"/>
              <a:t>So parts have pin 1 markers on the bottom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300975"/>
            <a:ext cx="4322679" cy="3408539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D02CF-FE7D-9C46-BB4E-A2021E125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289" y="30451"/>
            <a:ext cx="4184073" cy="32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4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40155</TotalTime>
  <Words>511</Words>
  <Application>Microsoft Macintosh PowerPoint</Application>
  <PresentationFormat>Widescreen</PresentationFormat>
  <Paragraphs>93</Paragraphs>
  <Slides>24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Myriad Pro</vt:lpstr>
      <vt:lpstr>Myriad Pro Semibold</vt:lpstr>
      <vt:lpstr>Office Theme</vt:lpstr>
      <vt:lpstr>PCB Assembly </vt:lpstr>
      <vt:lpstr>The PCB Assembly Process</vt:lpstr>
      <vt:lpstr>Align Stencil</vt:lpstr>
      <vt:lpstr>Solder Squeegees</vt:lpstr>
      <vt:lpstr>Commercial Squeegee</vt:lpstr>
      <vt:lpstr>Manual Squeegee</vt:lpstr>
      <vt:lpstr>Manual Optical Inspection</vt:lpstr>
      <vt:lpstr>Part Placement: SMD </vt:lpstr>
      <vt:lpstr>Part Placement: High Precision </vt:lpstr>
      <vt:lpstr>AOI for Part Placement</vt:lpstr>
      <vt:lpstr>MOI for Part Placement</vt:lpstr>
      <vt:lpstr>Reflow Soldering</vt:lpstr>
      <vt:lpstr>Reflow Video</vt:lpstr>
      <vt:lpstr>Reflow Soldering Results</vt:lpstr>
      <vt:lpstr>Solder Joints</vt:lpstr>
      <vt:lpstr>Lab Details</vt:lpstr>
      <vt:lpstr>Process For the Lab: Collect parts, apply paste</vt:lpstr>
      <vt:lpstr>Process For the Lab: Place parts</vt:lpstr>
      <vt:lpstr>Process For the Lab: Reflow and Touch Up</vt:lpstr>
      <vt:lpstr>Process For the Lab: Through-hole Parts</vt:lpstr>
      <vt:lpstr>Process For the Lab: Bring Up</vt:lpstr>
      <vt:lpstr>TODO 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46</cp:revision>
  <cp:lastPrinted>2017-05-11T20:43:55Z</cp:lastPrinted>
  <dcterms:created xsi:type="dcterms:W3CDTF">2019-07-17T06:14:48Z</dcterms:created>
  <dcterms:modified xsi:type="dcterms:W3CDTF">2021-02-01T23:59:24Z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